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4"/>
  </p:notesMasterIdLst>
  <p:sldIdLst>
    <p:sldId id="256" r:id="rId2"/>
    <p:sldId id="463" r:id="rId3"/>
    <p:sldId id="398" r:id="rId4"/>
    <p:sldId id="484" r:id="rId5"/>
    <p:sldId id="483" r:id="rId6"/>
    <p:sldId id="492" r:id="rId7"/>
    <p:sldId id="493" r:id="rId8"/>
    <p:sldId id="477" r:id="rId9"/>
    <p:sldId id="399" r:id="rId10"/>
    <p:sldId id="409" r:id="rId11"/>
    <p:sldId id="481" r:id="rId12"/>
    <p:sldId id="48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5326" autoAdjust="0"/>
  </p:normalViewPr>
  <p:slideViewPr>
    <p:cSldViewPr snapToGrid="0">
      <p:cViewPr varScale="1">
        <p:scale>
          <a:sx n="87" d="100"/>
          <a:sy n="87" d="100"/>
        </p:scale>
        <p:origin x="65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5-31T14:37:31.45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jpeg>
</file>

<file path=ppt/media/image15.jpg>
</file>

<file path=ppt/media/image16.jpg>
</file>

<file path=ppt/media/image17.jpg>
</file>

<file path=ppt/media/image18.png>
</file>

<file path=ppt/media/image2.png>
</file>

<file path=ppt/media/image3.jpeg>
</file>

<file path=ppt/media/image4.png>
</file>

<file path=ppt/media/image5.jpe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605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8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10" Type="http://schemas.openxmlformats.org/officeDocument/2006/relationships/image" Target="../media/image2.png"/><Relationship Id="rId4" Type="http://schemas.openxmlformats.org/officeDocument/2006/relationships/image" Target="../media/image10.tiff"/><Relationship Id="rId9" Type="http://schemas.openxmlformats.org/officeDocument/2006/relationships/hyperlink" Target="https://anubhavtrainings.com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15.jpg"/><Relationship Id="rId7" Type="http://schemas.openxmlformats.org/officeDocument/2006/relationships/image" Target="../media/image17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16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ervices.odata.org/V2/(S(gte5obp1xr5gdvcqffzwbrwq))/OData/OData.svc/$metadata" TargetMode="External"/><Relationship Id="rId2" Type="http://schemas.openxmlformats.org/officeDocument/2006/relationships/hyperlink" Target="https://services.odata.org/V2/(S(gte5obp1xr5gdvcqffzwbrwq))/OData/OData.svc/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hyperlink" Target="https://services.odata.org/V2/(S(gte5obp1xr5gdvcqffzwbrwq))/OData/OData.svc/Products?$format=json" TargetMode="External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image" Target="../media/image17.emf"/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7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services.odata.org/V2/Northwind/Northwind.svc/Customers?$format=json&amp;$filter=CustomerID%20eq%20'ANATR'&amp;$expand=Orders,CustomerDemographics" TargetMode="External"/><Relationship Id="rId3" Type="http://schemas.openxmlformats.org/officeDocument/2006/relationships/hyperlink" Target="https://services.odata.org/V2/Northwind/Northwind.svc/Customers?$format=json&amp;$top=2" TargetMode="External"/><Relationship Id="rId7" Type="http://schemas.openxmlformats.org/officeDocument/2006/relationships/hyperlink" Target="https://services.odata.org/V2/Northwind/Northwind.svc/Customers?$format=jso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ervices.odata.org/V2/Northwind/Northwind.svc/Customers?$format=json&amp;$filter=CustomerID%20eq%20'ANATR'" TargetMode="External"/><Relationship Id="rId5" Type="http://schemas.openxmlformats.org/officeDocument/2006/relationships/hyperlink" Target="https://services.odata.org/V2/Northwind/Northwind.svc/Customers?$format=json&amp;$top=2&amp;$skip=1&amp;$select=CustomerID,CompanyName" TargetMode="External"/><Relationship Id="rId4" Type="http://schemas.openxmlformats.org/officeDocument/2006/relationships/hyperlink" Target="https://services.odata.org/V2/Northwind/Northwind.svc/Customers?$format=json&amp;$top=2&amp;$skip=1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help.sap.com/viewer/825270ffffe74d9f988a0f0066ad59f0/CF/en-US/2cf47f37e34c428c97a51057733c0394.html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7E0AC078-DDA7-4C3A-ABD0-7979DEB9BF93}"/>
              </a:ext>
            </a:extLst>
          </p:cNvPr>
          <p:cNvSpPr/>
          <p:nvPr/>
        </p:nvSpPr>
        <p:spPr>
          <a:xfrm>
            <a:off x="0" y="1116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485E7A77-294A-4DFF-993D-0AF9E13BEC41}"/>
              </a:ext>
            </a:extLst>
          </p:cNvPr>
          <p:cNvSpPr txBox="1"/>
          <p:nvPr/>
        </p:nvSpPr>
        <p:spPr>
          <a:xfrm>
            <a:off x="122712" y="154049"/>
            <a:ext cx="10822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b="1" cap="all" spc="-150" dirty="0">
                <a:solidFill>
                  <a:schemeClr val="accent3"/>
                </a:solidFill>
              </a:rPr>
              <a:t>SAP </a:t>
            </a:r>
            <a:r>
              <a:rPr lang="en-US" sz="5400" b="1" dirty="0">
                <a:solidFill>
                  <a:schemeClr val="accent3"/>
                </a:solidFill>
              </a:rPr>
              <a:t>UI5 &amp; FIORI with OData TRAINING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1AD393C5-7598-4AD4-ABE6-1874213B941B}"/>
              </a:ext>
            </a:extLst>
          </p:cNvPr>
          <p:cNvSpPr txBox="1"/>
          <p:nvPr/>
        </p:nvSpPr>
        <p:spPr>
          <a:xfrm>
            <a:off x="122712" y="291830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spc="-150" dirty="0">
                <a:solidFill>
                  <a:schemeClr val="bg1"/>
                </a:solidFill>
              </a:rPr>
              <a:t>Anubhav Oberoy &amp; Nishan Nainsukha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23D2752-A5B5-48D5-BE3E-D5C966B0152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FFD29F8-A738-4101-904E-C985D98B8532}"/>
              </a:ext>
            </a:extLst>
          </p:cNvPr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</a:t>
            </a:r>
            <a:r>
              <a:rPr lang="en-US" sz="4800" spc="-150">
                <a:solidFill>
                  <a:schemeClr val="bg1"/>
                </a:solidFill>
                <a:latin typeface="Cooper Black" panose="0208090404030B020404" pitchFamily="18" charset="0"/>
              </a:rPr>
              <a:t>– 14</a:t>
            </a:r>
            <a:endParaRPr lang="en-US" sz="4800" spc="-150" dirty="0">
              <a:solidFill>
                <a:schemeClr val="bg1"/>
              </a:solidFill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12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 14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1308" y="176007"/>
            <a:ext cx="716699" cy="7078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143DCDE-09CB-4B74-A1B1-45DC4B43CBA2}"/>
              </a:ext>
            </a:extLst>
          </p:cNvPr>
          <p:cNvSpPr txBox="1"/>
          <p:nvPr/>
        </p:nvSpPr>
        <p:spPr>
          <a:xfrm>
            <a:off x="818659" y="912354"/>
            <a:ext cx="1113934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 lang="en-US" i="1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latin typeface="Calibri (Body)"/>
              </a:rPr>
              <a:t>Introduction to OData service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latin typeface="Calibri (Body)"/>
              </a:rPr>
              <a:t> OData basics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latin typeface="Calibri (Body)"/>
              </a:rPr>
              <a:t>Format of an OData URL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latin typeface="Calibri (Body)"/>
              </a:rPr>
              <a:t>Client side query on OData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/>
              <a:t>Creating connections using WebIDE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/>
              <a:t>Creating destination using BAS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/>
              <a:t>Connect to OData and generate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/>
              <a:t>Connect to OData and generate App using </a:t>
            </a:r>
          </a:p>
          <a:p>
            <a:pPr>
              <a:defRPr/>
            </a:pPr>
            <a:r>
              <a:rPr lang="en-US" dirty="0"/>
              <a:t>      template </a:t>
            </a:r>
          </a:p>
          <a:p>
            <a:pPr>
              <a:defRPr/>
            </a:pPr>
            <a:endParaRPr lang="en-US" i="1" dirty="0"/>
          </a:p>
          <a:p>
            <a:pPr>
              <a:defRPr/>
            </a:pPr>
            <a:endParaRPr lang="en-US" i="1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US" i="1" dirty="0"/>
          </a:p>
          <a:p>
            <a:pPr>
              <a:defRPr/>
            </a:pPr>
            <a:endParaRPr lang="en-US" i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 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028" name="Picture 4" descr="Kick-Off Agenda Samples - 6+ Free Word, PDF Format Download | Free &amp;  Premium Templates">
            <a:extLst>
              <a:ext uri="{FF2B5EF4-FFF2-40B4-BE49-F238E27FC236}">
                <a16:creationId xmlns:a16="http://schemas.microsoft.com/office/drawing/2014/main" id="{9AE5BB99-3911-4C04-8C72-0E18B8E62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594" y="1301262"/>
            <a:ext cx="5715000" cy="374698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DB9854A9-0B9B-4FD5-80A8-60CE26BBD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562298" y="6593882"/>
            <a:ext cx="2612903" cy="278992"/>
          </a:xfrm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Trainer: Anubhav Oberoy &amp; Nishan</a:t>
            </a:r>
          </a:p>
        </p:txBody>
      </p:sp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170E0F5-2AC9-46A0-8FB7-F6F2FAE52514}"/>
              </a:ext>
            </a:extLst>
          </p:cNvPr>
          <p:cNvSpPr txBox="1"/>
          <p:nvPr/>
        </p:nvSpPr>
        <p:spPr>
          <a:xfrm>
            <a:off x="2185457" y="5659428"/>
            <a:ext cx="4953472" cy="68445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s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Hardware Innovation 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D86FD3-2AA8-4AC3-8DC8-6F086208D51C}"/>
              </a:ext>
            </a:extLst>
          </p:cNvPr>
          <p:cNvSpPr txBox="1"/>
          <p:nvPr/>
        </p:nvSpPr>
        <p:spPr>
          <a:xfrm>
            <a:off x="5242324" y="5076121"/>
            <a:ext cx="4953472" cy="68445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s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Software Innovation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D286AC-CDE8-47D0-A8C2-EDCA096403EA}"/>
              </a:ext>
            </a:extLst>
          </p:cNvPr>
          <p:cNvSpPr txBox="1"/>
          <p:nvPr/>
        </p:nvSpPr>
        <p:spPr>
          <a:xfrm>
            <a:off x="261764" y="835300"/>
            <a:ext cx="112920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OData is </a:t>
            </a:r>
            <a:r>
              <a:rPr lang="en-US" b="1" dirty="0"/>
              <a:t>open data protocol</a:t>
            </a:r>
            <a:r>
              <a:rPr lang="en-US" dirty="0"/>
              <a:t>, it is used to create REST based services, initially developed by the OASIS company later acquired by Microsoft and make open source.</a:t>
            </a:r>
          </a:p>
          <a:p>
            <a:r>
              <a:rPr lang="en-US" dirty="0"/>
              <a:t>REST – Representational State Transfer – also known as STATELESS Communication</a:t>
            </a:r>
          </a:p>
          <a:p>
            <a:r>
              <a:rPr lang="en-US" b="0" i="0" dirty="0">
                <a:solidFill>
                  <a:srgbClr val="3A3A3A"/>
                </a:solidFill>
                <a:effectLst/>
              </a:rPr>
              <a:t>OData was developed by Microsoft in 2007 and later they made it open source. </a:t>
            </a:r>
            <a:endParaRPr lang="en-US" dirty="0"/>
          </a:p>
          <a:p>
            <a:endParaRPr lang="en-IN" dirty="0"/>
          </a:p>
        </p:txBody>
      </p:sp>
      <p:pic>
        <p:nvPicPr>
          <p:cNvPr id="2052" name="Picture 4" descr="New and Updated Open Data Protocol (OData) SDKs Released">
            <a:extLst>
              <a:ext uri="{FF2B5EF4-FFF2-40B4-BE49-F238E27FC236}">
                <a16:creationId xmlns:a16="http://schemas.microsoft.com/office/drawing/2014/main" id="{EDF77FF8-F300-45A1-8F61-DE789FB8A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339" y="4912357"/>
            <a:ext cx="1383196" cy="1109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id="{B13D5343-288C-4F6B-B845-DA53C9BAA393}"/>
              </a:ext>
            </a:extLst>
          </p:cNvPr>
          <p:cNvSpPr/>
          <p:nvPr/>
        </p:nvSpPr>
        <p:spPr>
          <a:xfrm>
            <a:off x="4084320" y="2557925"/>
            <a:ext cx="2133600" cy="32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Presentation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C0107061-C758-4522-9EE1-873B5B992062}"/>
              </a:ext>
            </a:extLst>
          </p:cNvPr>
          <p:cNvCxnSpPr>
            <a:cxnSpLocks/>
            <a:stCxn id="105" idx="2"/>
            <a:endCxn id="110" idx="0"/>
          </p:cNvCxnSpPr>
          <p:nvPr/>
        </p:nvCxnSpPr>
        <p:spPr>
          <a:xfrm>
            <a:off x="5151120" y="2877965"/>
            <a:ext cx="0" cy="40986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ectangle 109">
            <a:extLst>
              <a:ext uri="{FF2B5EF4-FFF2-40B4-BE49-F238E27FC236}">
                <a16:creationId xmlns:a16="http://schemas.microsoft.com/office/drawing/2014/main" id="{D29D78C2-2949-4422-9602-FD3921EE19C5}"/>
              </a:ext>
            </a:extLst>
          </p:cNvPr>
          <p:cNvSpPr/>
          <p:nvPr/>
        </p:nvSpPr>
        <p:spPr>
          <a:xfrm>
            <a:off x="3703320" y="3287828"/>
            <a:ext cx="2895600" cy="79400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681C9400-5ED0-4C2B-A15A-6FAB93E80D8E}"/>
              </a:ext>
            </a:extLst>
          </p:cNvPr>
          <p:cNvSpPr/>
          <p:nvPr/>
        </p:nvSpPr>
        <p:spPr>
          <a:xfrm>
            <a:off x="4414025" y="3392529"/>
            <a:ext cx="1474190" cy="35360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Fiori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F360388B-BA8F-45DB-87FC-D21DAF6B9BDC}"/>
              </a:ext>
            </a:extLst>
          </p:cNvPr>
          <p:cNvSpPr/>
          <p:nvPr/>
        </p:nvSpPr>
        <p:spPr>
          <a:xfrm>
            <a:off x="4497705" y="3746131"/>
            <a:ext cx="1306830" cy="26273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SAP_UI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1F0841-18E7-4D36-A093-FF85B050ED62}"/>
              </a:ext>
            </a:extLst>
          </p:cNvPr>
          <p:cNvSpPr/>
          <p:nvPr/>
        </p:nvSpPr>
        <p:spPr>
          <a:xfrm>
            <a:off x="3460865" y="4774378"/>
            <a:ext cx="3380509" cy="14408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59B397-0EDD-40E5-90A6-2A8243954A09}"/>
              </a:ext>
            </a:extLst>
          </p:cNvPr>
          <p:cNvSpPr/>
          <p:nvPr/>
        </p:nvSpPr>
        <p:spPr>
          <a:xfrm>
            <a:off x="4232102" y="5152571"/>
            <a:ext cx="1838036" cy="68445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OData</a:t>
            </a:r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2252B6-7579-4908-BF94-9A677D049240}"/>
              </a:ext>
            </a:extLst>
          </p:cNvPr>
          <p:cNvSpPr txBox="1"/>
          <p:nvPr/>
        </p:nvSpPr>
        <p:spPr>
          <a:xfrm>
            <a:off x="6210155" y="5867560"/>
            <a:ext cx="928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Hana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2048" name="Straight Arrow Connector 2047">
            <a:extLst>
              <a:ext uri="{FF2B5EF4-FFF2-40B4-BE49-F238E27FC236}">
                <a16:creationId xmlns:a16="http://schemas.microsoft.com/office/drawing/2014/main" id="{D46C8E79-85A7-46F2-B54C-E68E5A795A5D}"/>
              </a:ext>
            </a:extLst>
          </p:cNvPr>
          <p:cNvCxnSpPr>
            <a:cxnSpLocks/>
            <a:stCxn id="110" idx="2"/>
          </p:cNvCxnSpPr>
          <p:nvPr/>
        </p:nvCxnSpPr>
        <p:spPr>
          <a:xfrm>
            <a:off x="5151120" y="4081835"/>
            <a:ext cx="0" cy="6925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1" name="TextBox 2050">
            <a:extLst>
              <a:ext uri="{FF2B5EF4-FFF2-40B4-BE49-F238E27FC236}">
                <a16:creationId xmlns:a16="http://schemas.microsoft.com/office/drawing/2014/main" id="{41F3B983-642C-4070-AC75-DF6BBBDC1589}"/>
              </a:ext>
            </a:extLst>
          </p:cNvPr>
          <p:cNvSpPr txBox="1"/>
          <p:nvPr/>
        </p:nvSpPr>
        <p:spPr>
          <a:xfrm>
            <a:off x="261764" y="6382870"/>
            <a:ext cx="8552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Fiori Only and Only Understand OData.</a:t>
            </a:r>
            <a:endParaRPr lang="en-IN" dirty="0"/>
          </a:p>
        </p:txBody>
      </p:sp>
      <p:sp>
        <p:nvSpPr>
          <p:cNvPr id="2055" name="TextBox 2054">
            <a:extLst>
              <a:ext uri="{FF2B5EF4-FFF2-40B4-BE49-F238E27FC236}">
                <a16:creationId xmlns:a16="http://schemas.microsoft.com/office/drawing/2014/main" id="{6E82D8A4-582D-4DF5-BAFD-332771E7B159}"/>
              </a:ext>
            </a:extLst>
          </p:cNvPr>
          <p:cNvSpPr txBox="1"/>
          <p:nvPr/>
        </p:nvSpPr>
        <p:spPr>
          <a:xfrm>
            <a:off x="3819718" y="4249956"/>
            <a:ext cx="1684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 request</a:t>
            </a:r>
            <a:endParaRPr lang="en-IN" dirty="0"/>
          </a:p>
        </p:txBody>
      </p:sp>
      <p:sp>
        <p:nvSpPr>
          <p:cNvPr id="2056" name="TextBox 2055">
            <a:extLst>
              <a:ext uri="{FF2B5EF4-FFF2-40B4-BE49-F238E27FC236}">
                <a16:creationId xmlns:a16="http://schemas.microsoft.com/office/drawing/2014/main" id="{AEA326AA-B9EA-4DE5-9E8F-7B62A893479C}"/>
              </a:ext>
            </a:extLst>
          </p:cNvPr>
          <p:cNvSpPr txBox="1"/>
          <p:nvPr/>
        </p:nvSpPr>
        <p:spPr>
          <a:xfrm>
            <a:off x="5269253" y="4240874"/>
            <a:ext cx="103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</a:t>
            </a:r>
            <a:endParaRPr lang="en-IN" dirty="0"/>
          </a:p>
        </p:txBody>
      </p:sp>
      <p:sp>
        <p:nvSpPr>
          <p:cNvPr id="23" name="Title 3">
            <a:extLst>
              <a:ext uri="{FF2B5EF4-FFF2-40B4-BE49-F238E27FC236}">
                <a16:creationId xmlns:a16="http://schemas.microsoft.com/office/drawing/2014/main" id="{FA63B0DF-BADA-46E8-91AD-C40E165053D1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3600" b="0" i="0" strike="noStrike" dirty="0">
                <a:solidFill>
                  <a:srgbClr val="000000"/>
                </a:solidFill>
                <a:effectLst/>
                <a:latin typeface="Cooper Black" panose="0208090404030B020404" pitchFamily="18" charset="0"/>
              </a:rPr>
              <a:t>Introduction to OData Services </a:t>
            </a:r>
            <a:endParaRPr kumimoji="0" lang="en-US" sz="60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oper Black" panose="0208090404030B020404" pitchFamily="18" charset="0"/>
            </a:endParaRPr>
          </a:p>
        </p:txBody>
      </p:sp>
      <p:sp>
        <p:nvSpPr>
          <p:cNvPr id="21" name="Footer Placeholder 45">
            <a:extLst>
              <a:ext uri="{FF2B5EF4-FFF2-40B4-BE49-F238E27FC236}">
                <a16:creationId xmlns:a16="http://schemas.microsoft.com/office/drawing/2014/main" id="{7BEE4D00-D714-4BBF-8E81-60FF6EE8B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62837" y="6604650"/>
            <a:ext cx="2585514" cy="14755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Trainer: Anubhav Oberoy &amp; Nishan</a:t>
            </a:r>
          </a:p>
        </p:txBody>
      </p:sp>
    </p:spTree>
    <p:extLst>
      <p:ext uri="{BB962C8B-B14F-4D97-AF65-F5344CB8AC3E}">
        <p14:creationId xmlns:p14="http://schemas.microsoft.com/office/powerpoint/2010/main" val="249008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C83226-3399-4B56-94FE-3F48EC30CB53}"/>
              </a:ext>
            </a:extLst>
          </p:cNvPr>
          <p:cNvSpPr txBox="1"/>
          <p:nvPr/>
        </p:nvSpPr>
        <p:spPr>
          <a:xfrm>
            <a:off x="261764" y="896527"/>
            <a:ext cx="1159163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When we call a service, it loads a service document, a service document includes multiple OData Entity Sets inside. Each service also has a metadata document which explains about properties inside of each entity set.</a:t>
            </a:r>
          </a:p>
          <a:p>
            <a:pPr algn="just"/>
            <a:endParaRPr lang="en-US" dirty="0"/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b="1" dirty="0"/>
              <a:t>Service Document (Collection of Entity Sets)</a:t>
            </a:r>
            <a:r>
              <a:rPr lang="en-US" dirty="0"/>
              <a:t> – 1 Entity Set = 1 DB Table</a:t>
            </a:r>
          </a:p>
          <a:p>
            <a:pPr algn="just"/>
            <a:r>
              <a:rPr lang="en-US" dirty="0">
                <a:hlinkClick r:id="rId2"/>
              </a:rPr>
              <a:t>https://services.odata.org/V2/(S(gte5obp1xr5gdvcqffzwbrwq))/OData/OData.svc/</a:t>
            </a:r>
            <a:endParaRPr lang="en-US" dirty="0"/>
          </a:p>
          <a:p>
            <a:pPr algn="just"/>
            <a:endParaRPr lang="en-US" dirty="0"/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b="1" dirty="0"/>
              <a:t>Service metadata (/$metadata)</a:t>
            </a:r>
            <a:r>
              <a:rPr lang="en-US" dirty="0"/>
              <a:t> – all the entity types and entity sets</a:t>
            </a:r>
          </a:p>
          <a:p>
            <a:pPr algn="just"/>
            <a:r>
              <a:rPr lang="en-US" dirty="0"/>
              <a:t>Entity Type is the blue print of data set, entity set is the access point of actual data</a:t>
            </a:r>
          </a:p>
          <a:p>
            <a:pPr algn="just"/>
            <a:r>
              <a:rPr lang="en-US" dirty="0">
                <a:hlinkClick r:id="rId3"/>
              </a:rPr>
              <a:t>https://services.odata.org/V2/(S(gte5obp1xr5gdvcqffzwbrwq))/OData/OData.svc/$metadata</a:t>
            </a:r>
            <a:endParaRPr lang="en-US" dirty="0"/>
          </a:p>
          <a:p>
            <a:pPr algn="just"/>
            <a:endParaRPr lang="en-US" dirty="0"/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dirty="0"/>
              <a:t>Access Multiple Records of an Entity Set (SELECT * FROM dB table)</a:t>
            </a:r>
          </a:p>
          <a:p>
            <a:pPr algn="just"/>
            <a:r>
              <a:rPr lang="en-US" dirty="0">
                <a:hlinkClick r:id="rId4"/>
              </a:rPr>
              <a:t>https://services.odata.org/V2/(S(gte5obp1xr5gdvcqffzwbrwq))/OData/OData.svc/Products?$format=json</a:t>
            </a:r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B2996-8015-4732-9A76-3EB6485106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CCBACB90-5F0C-4501-8F70-6524A457E4EF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OData Basic</a:t>
            </a:r>
            <a:endParaRPr lang="en-IN" sz="3600" dirty="0">
              <a:latin typeface="Cooper Black" panose="0208090404030B020404" pitchFamily="18" charset="0"/>
            </a:endParaRPr>
          </a:p>
        </p:txBody>
      </p:sp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18DB3546-B5F6-421D-9E90-F0C9E6BAB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62837" y="6604650"/>
            <a:ext cx="2585514" cy="14755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Trainer: Anubhav Oberoy &amp; Nishan</a:t>
            </a:r>
          </a:p>
        </p:txBody>
      </p:sp>
    </p:spTree>
    <p:extLst>
      <p:ext uri="{BB962C8B-B14F-4D97-AF65-F5344CB8AC3E}">
        <p14:creationId xmlns:p14="http://schemas.microsoft.com/office/powerpoint/2010/main" val="354229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B1B8B7-132E-4274-8D79-D57240A1C6D4}"/>
              </a:ext>
            </a:extLst>
          </p:cNvPr>
          <p:cNvSpPr txBox="1"/>
          <p:nvPr/>
        </p:nvSpPr>
        <p:spPr>
          <a:xfrm>
            <a:off x="286327" y="2142836"/>
            <a:ext cx="118410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http(s)://</a:t>
            </a:r>
            <a:r>
              <a:rPr lang="en-US" sz="2400" dirty="0" err="1"/>
              <a:t>hostname:port</a:t>
            </a:r>
            <a:r>
              <a:rPr lang="en-US" sz="2400" dirty="0"/>
              <a:t>/sap/</a:t>
            </a:r>
            <a:r>
              <a:rPr lang="en-US" sz="2400" dirty="0" err="1"/>
              <a:t>opu</a:t>
            </a:r>
            <a:r>
              <a:rPr lang="en-US" sz="2400" dirty="0"/>
              <a:t>/</a:t>
            </a:r>
            <a:r>
              <a:rPr lang="en-US" sz="2400" dirty="0" err="1"/>
              <a:t>odata</a:t>
            </a:r>
            <a:r>
              <a:rPr lang="en-US" sz="2400" dirty="0"/>
              <a:t>/sap/SERVICENAME_SRV/ENTITYSET?p1=val&amp;p2=</a:t>
            </a:r>
            <a:r>
              <a:rPr lang="en-US" sz="2400" dirty="0" err="1"/>
              <a:t>val</a:t>
            </a:r>
            <a:endParaRPr lang="en-US" sz="2400" dirty="0"/>
          </a:p>
          <a:p>
            <a:endParaRPr lang="en-IN" sz="2400" dirty="0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89FE2BC5-70BF-428D-AD08-FB77D45D366F}"/>
              </a:ext>
            </a:extLst>
          </p:cNvPr>
          <p:cNvSpPr/>
          <p:nvPr/>
        </p:nvSpPr>
        <p:spPr>
          <a:xfrm rot="16200000">
            <a:off x="526543" y="2192984"/>
            <a:ext cx="424734" cy="93767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F7AD0BC6-A2FE-4D43-A7DA-457E1D6E7A6B}"/>
              </a:ext>
            </a:extLst>
          </p:cNvPr>
          <p:cNvSpPr/>
          <p:nvPr/>
        </p:nvSpPr>
        <p:spPr>
          <a:xfrm rot="16200000">
            <a:off x="2179852" y="1749104"/>
            <a:ext cx="424734" cy="1865743"/>
          </a:xfrm>
          <a:prstGeom prst="leftBrace">
            <a:avLst>
              <a:gd name="adj1" fmla="val 1485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F6BF8C13-566E-4B7F-8C72-92B9B3FD14B4}"/>
              </a:ext>
            </a:extLst>
          </p:cNvPr>
          <p:cNvSpPr/>
          <p:nvPr/>
        </p:nvSpPr>
        <p:spPr>
          <a:xfrm rot="16200000">
            <a:off x="4427708" y="1484667"/>
            <a:ext cx="424734" cy="239462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16561A6C-94A3-4533-8C4E-D32332C7CA86}"/>
              </a:ext>
            </a:extLst>
          </p:cNvPr>
          <p:cNvSpPr/>
          <p:nvPr/>
        </p:nvSpPr>
        <p:spPr>
          <a:xfrm rot="16200000">
            <a:off x="6940005" y="1464511"/>
            <a:ext cx="424734" cy="239462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E785EAEF-185A-4D1D-924E-94338EF38FF8}"/>
              </a:ext>
            </a:extLst>
          </p:cNvPr>
          <p:cNvSpPr/>
          <p:nvPr/>
        </p:nvSpPr>
        <p:spPr>
          <a:xfrm rot="16200000">
            <a:off x="8921203" y="1995607"/>
            <a:ext cx="424734" cy="13324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27949687-2DD0-4951-80DD-FA3C22CB976A}"/>
              </a:ext>
            </a:extLst>
          </p:cNvPr>
          <p:cNvSpPr/>
          <p:nvPr/>
        </p:nvSpPr>
        <p:spPr>
          <a:xfrm rot="16200000">
            <a:off x="10606928" y="1678722"/>
            <a:ext cx="424734" cy="200650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91D3BF-8F6D-4229-A4C6-C1963E2FEFBA}"/>
              </a:ext>
            </a:extLst>
          </p:cNvPr>
          <p:cNvSpPr txBox="1"/>
          <p:nvPr/>
        </p:nvSpPr>
        <p:spPr>
          <a:xfrm>
            <a:off x="1625600" y="2844225"/>
            <a:ext cx="1597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Address</a:t>
            </a:r>
            <a:r>
              <a:rPr lang="en-US" sz="1600" b="1" dirty="0"/>
              <a:t> &amp; Port</a:t>
            </a:r>
            <a:endParaRPr lang="en-IN" sz="16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502499-39E2-454B-A753-922C0F51D78A}"/>
              </a:ext>
            </a:extLst>
          </p:cNvPr>
          <p:cNvSpPr txBox="1"/>
          <p:nvPr/>
        </p:nvSpPr>
        <p:spPr>
          <a:xfrm>
            <a:off x="4145841" y="2922052"/>
            <a:ext cx="1266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Path prefix</a:t>
            </a:r>
            <a:endParaRPr lang="en-IN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245492-940A-4FFE-B904-86F4345086F3}"/>
              </a:ext>
            </a:extLst>
          </p:cNvPr>
          <p:cNvSpPr txBox="1"/>
          <p:nvPr/>
        </p:nvSpPr>
        <p:spPr>
          <a:xfrm>
            <a:off x="6354617" y="2844225"/>
            <a:ext cx="1514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Service Name</a:t>
            </a:r>
            <a:endParaRPr lang="en-IN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DEE4B6-451F-440A-9C36-BB1FED8A8193}"/>
              </a:ext>
            </a:extLst>
          </p:cNvPr>
          <p:cNvSpPr txBox="1"/>
          <p:nvPr/>
        </p:nvSpPr>
        <p:spPr>
          <a:xfrm>
            <a:off x="7961745" y="2874189"/>
            <a:ext cx="2604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End Point Access Data</a:t>
            </a:r>
            <a:endParaRPr lang="en-IN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888318-1E7E-40D9-B6BF-2875775257A9}"/>
              </a:ext>
            </a:extLst>
          </p:cNvPr>
          <p:cNvSpPr txBox="1"/>
          <p:nvPr/>
        </p:nvSpPr>
        <p:spPr>
          <a:xfrm>
            <a:off x="10363199" y="2871934"/>
            <a:ext cx="2373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Query Options</a:t>
            </a:r>
            <a:endParaRPr lang="en-IN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F02B2A-02DA-40C7-8428-7A2A9B77C8C0}"/>
              </a:ext>
            </a:extLst>
          </p:cNvPr>
          <p:cNvSpPr txBox="1"/>
          <p:nvPr/>
        </p:nvSpPr>
        <p:spPr>
          <a:xfrm>
            <a:off x="267681" y="2872083"/>
            <a:ext cx="141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Protocol</a:t>
            </a:r>
            <a:endParaRPr lang="en-IN" b="1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412D764-2C39-48CD-9F2F-655428FC0A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18" name="Title 3">
            <a:extLst>
              <a:ext uri="{FF2B5EF4-FFF2-40B4-BE49-F238E27FC236}">
                <a16:creationId xmlns:a16="http://schemas.microsoft.com/office/drawing/2014/main" id="{DE1B969C-4137-46B0-B9EC-1B1294901F86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Cooper Black" panose="0208090404030B020404" pitchFamily="18" charset="0"/>
              </a:rPr>
              <a:t>F</a:t>
            </a:r>
            <a:r>
              <a:rPr lang="en-US" sz="3600" b="1" i="0" dirty="0">
                <a:effectLst/>
                <a:latin typeface="Cooper Black" panose="0208090404030B020404" pitchFamily="18" charset="0"/>
              </a:rPr>
              <a:t>ormat of an OData URL</a:t>
            </a:r>
            <a:endParaRPr lang="en-IN" sz="3600" b="1" dirty="0">
              <a:latin typeface="Cooper Black" panose="0208090404030B0204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93ACA1-60BE-4EFC-8047-72304817DB8A}"/>
              </a:ext>
            </a:extLst>
          </p:cNvPr>
          <p:cNvSpPr/>
          <p:nvPr/>
        </p:nvSpPr>
        <p:spPr>
          <a:xfrm>
            <a:off x="258617" y="1617136"/>
            <a:ext cx="115639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http://stcfin.st.com:8021/sap/opu/odata/IWBEP/GWSAMPLE_BASIC/ProductSet?$format=json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C4E994D9-974F-49B8-97C5-54FC683B4B9A}"/>
                  </a:ext>
                </a:extLst>
              </p14:cNvPr>
              <p14:cNvContentPartPr/>
              <p14:nvPr/>
            </p14:nvContentPartPr>
            <p14:xfrm>
              <a:off x="4617720" y="5367600"/>
              <a:ext cx="360" cy="36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C4E994D9-974F-49B8-97C5-54FC683B4B9A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608720" y="5358600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028" name="Picture 4" descr="Secrets to work on your study plan. Effective ways of studying. -  Careerindia">
            <a:extLst>
              <a:ext uri="{FF2B5EF4-FFF2-40B4-BE49-F238E27FC236}">
                <a16:creationId xmlns:a16="http://schemas.microsoft.com/office/drawing/2014/main" id="{AC7C00FE-A1E2-4B14-9AC0-15B95D971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17" y="3396462"/>
            <a:ext cx="4356892" cy="3267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Footer Placeholder 45">
            <a:extLst>
              <a:ext uri="{FF2B5EF4-FFF2-40B4-BE49-F238E27FC236}">
                <a16:creationId xmlns:a16="http://schemas.microsoft.com/office/drawing/2014/main" id="{40748BC5-7B65-43C1-A0F6-DF71B8A01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62837" y="6604650"/>
            <a:ext cx="2585514" cy="14755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Trainer: Anubhav Oberoy &amp; Nishan</a:t>
            </a:r>
          </a:p>
        </p:txBody>
      </p:sp>
    </p:spTree>
    <p:extLst>
      <p:ext uri="{BB962C8B-B14F-4D97-AF65-F5344CB8AC3E}">
        <p14:creationId xmlns:p14="http://schemas.microsoft.com/office/powerpoint/2010/main" val="245608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825212-F8F4-4061-9C05-A456AF40BC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D08A8408-8F8E-46C7-8CC7-00ECF58663D3}"/>
              </a:ext>
            </a:extLst>
          </p:cNvPr>
          <p:cNvGrpSpPr/>
          <p:nvPr/>
        </p:nvGrpSpPr>
        <p:grpSpPr>
          <a:xfrm>
            <a:off x="3042071" y="941652"/>
            <a:ext cx="4996318" cy="5214620"/>
            <a:chOff x="3346437" y="985720"/>
            <a:chExt cx="5495950" cy="5736082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EF5D2AB-A701-4344-BBFF-2DE12057DAD6}"/>
                </a:ext>
              </a:extLst>
            </p:cNvPr>
            <p:cNvSpPr/>
            <p:nvPr/>
          </p:nvSpPr>
          <p:spPr>
            <a:xfrm>
              <a:off x="6934200" y="2887979"/>
              <a:ext cx="708660" cy="407215"/>
            </a:xfrm>
            <a:custGeom>
              <a:avLst/>
              <a:gdLst>
                <a:gd name="connsiteX0" fmla="*/ 3063240 w 3063240"/>
                <a:gd name="connsiteY0" fmla="*/ 0 h 1760220"/>
                <a:gd name="connsiteX1" fmla="*/ 0 w 3063240"/>
                <a:gd name="connsiteY1" fmla="*/ 1760220 h 176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3240" h="1760220">
                  <a:moveTo>
                    <a:pt x="3063240" y="0"/>
                  </a:moveTo>
                  <a:lnTo>
                    <a:pt x="0" y="1760220"/>
                  </a:lnTo>
                </a:path>
              </a:pathLst>
            </a:cu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sz="2000">
                <a:solidFill>
                  <a:schemeClr val="tx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9D6E32A-A76F-4E0B-8274-84AEB12F6B61}"/>
                </a:ext>
              </a:extLst>
            </p:cNvPr>
            <p:cNvSpPr/>
            <p:nvPr/>
          </p:nvSpPr>
          <p:spPr>
            <a:xfrm>
              <a:off x="4537583" y="4265941"/>
              <a:ext cx="708660" cy="407215"/>
            </a:xfrm>
            <a:custGeom>
              <a:avLst/>
              <a:gdLst>
                <a:gd name="connsiteX0" fmla="*/ 3063240 w 3063240"/>
                <a:gd name="connsiteY0" fmla="*/ 0 h 1760220"/>
                <a:gd name="connsiteX1" fmla="*/ 0 w 3063240"/>
                <a:gd name="connsiteY1" fmla="*/ 1760220 h 176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63240" h="1760220">
                  <a:moveTo>
                    <a:pt x="3063240" y="0"/>
                  </a:moveTo>
                  <a:lnTo>
                    <a:pt x="0" y="1760220"/>
                  </a:lnTo>
                </a:path>
              </a:pathLst>
            </a:cu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sz="20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DC8C46F-EDC6-4B1B-AAA4-4090EFD94110}"/>
                </a:ext>
              </a:extLst>
            </p:cNvPr>
            <p:cNvSpPr/>
            <p:nvPr/>
          </p:nvSpPr>
          <p:spPr>
            <a:xfrm>
              <a:off x="4451350" y="3009900"/>
              <a:ext cx="704850" cy="374650"/>
            </a:xfrm>
            <a:custGeom>
              <a:avLst/>
              <a:gdLst>
                <a:gd name="connsiteX0" fmla="*/ 0 w 3219450"/>
                <a:gd name="connsiteY0" fmla="*/ 0 h 1708150"/>
                <a:gd name="connsiteX1" fmla="*/ 3219450 w 3219450"/>
                <a:gd name="connsiteY1" fmla="*/ 1708150 h 170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19450" h="1708150">
                  <a:moveTo>
                    <a:pt x="0" y="0"/>
                  </a:moveTo>
                  <a:lnTo>
                    <a:pt x="3219450" y="1708150"/>
                  </a:lnTo>
                </a:path>
              </a:pathLst>
            </a:cu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sz="2000">
                <a:solidFill>
                  <a:schemeClr val="tx1"/>
                </a:solidFill>
              </a:endParaRPr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71BBB1F2-BB0A-443F-909B-90C7055A8A04}"/>
                </a:ext>
              </a:extLst>
            </p:cNvPr>
            <p:cNvSpPr>
              <a:spLocks/>
            </p:cNvSpPr>
            <p:nvPr/>
          </p:nvSpPr>
          <p:spPr bwMode="gray">
            <a:xfrm rot="1819435">
              <a:off x="6390581" y="3082953"/>
              <a:ext cx="915458" cy="667198"/>
            </a:xfrm>
            <a:custGeom>
              <a:avLst/>
              <a:gdLst>
                <a:gd name="T0" fmla="*/ 0 w 1511"/>
                <a:gd name="T1" fmla="*/ 0 h 1090"/>
                <a:gd name="T2" fmla="*/ 1511 w 1511"/>
                <a:gd name="T3" fmla="*/ 872 h 1090"/>
                <a:gd name="T4" fmla="*/ 1133 w 1511"/>
                <a:gd name="T5" fmla="*/ 1090 h 1090"/>
                <a:gd name="T6" fmla="*/ 0 w 1511"/>
                <a:gd name="T7" fmla="*/ 436 h 1090"/>
                <a:gd name="T8" fmla="*/ 0 w 1511"/>
                <a:gd name="T9" fmla="*/ 0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1" h="1090">
                  <a:moveTo>
                    <a:pt x="0" y="0"/>
                  </a:moveTo>
                  <a:cubicBezTo>
                    <a:pt x="623" y="0"/>
                    <a:pt x="1199" y="332"/>
                    <a:pt x="1511" y="872"/>
                  </a:cubicBezTo>
                  <a:lnTo>
                    <a:pt x="1133" y="1090"/>
                  </a:lnTo>
                  <a:cubicBezTo>
                    <a:pt x="899" y="685"/>
                    <a:pt x="467" y="436"/>
                    <a:pt x="0" y="43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200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AAED9D01-0745-42BF-ABAB-3D8E2574B50F}"/>
                </a:ext>
              </a:extLst>
            </p:cNvPr>
            <p:cNvSpPr>
              <a:spLocks/>
            </p:cNvSpPr>
            <p:nvPr/>
          </p:nvSpPr>
          <p:spPr bwMode="gray">
            <a:xfrm rot="1819435">
              <a:off x="6645153" y="3737774"/>
              <a:ext cx="418939" cy="1070621"/>
            </a:xfrm>
            <a:custGeom>
              <a:avLst/>
              <a:gdLst>
                <a:gd name="T0" fmla="*/ 378 w 689"/>
                <a:gd name="T1" fmla="*/ 0 h 1745"/>
                <a:gd name="T2" fmla="*/ 378 w 689"/>
                <a:gd name="T3" fmla="*/ 1745 h 1745"/>
                <a:gd name="T4" fmla="*/ 0 w 689"/>
                <a:gd name="T5" fmla="*/ 1527 h 1745"/>
                <a:gd name="T6" fmla="*/ 0 w 689"/>
                <a:gd name="T7" fmla="*/ 218 h 1745"/>
                <a:gd name="T8" fmla="*/ 378 w 689"/>
                <a:gd name="T9" fmla="*/ 0 h 1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745">
                  <a:moveTo>
                    <a:pt x="378" y="0"/>
                  </a:moveTo>
                  <a:cubicBezTo>
                    <a:pt x="689" y="540"/>
                    <a:pt x="689" y="1205"/>
                    <a:pt x="378" y="1745"/>
                  </a:cubicBezTo>
                  <a:lnTo>
                    <a:pt x="0" y="1527"/>
                  </a:lnTo>
                  <a:cubicBezTo>
                    <a:pt x="234" y="1122"/>
                    <a:pt x="234" y="623"/>
                    <a:pt x="0" y="218"/>
                  </a:cubicBezTo>
                  <a:lnTo>
                    <a:pt x="378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2000"/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FF15227B-8F6A-42D5-8999-17F4E6DB64BC}"/>
                </a:ext>
              </a:extLst>
            </p:cNvPr>
            <p:cNvSpPr>
              <a:spLocks/>
            </p:cNvSpPr>
            <p:nvPr/>
          </p:nvSpPr>
          <p:spPr bwMode="gray">
            <a:xfrm rot="1819435">
              <a:off x="5647660" y="4352229"/>
              <a:ext cx="915458" cy="668922"/>
            </a:xfrm>
            <a:custGeom>
              <a:avLst/>
              <a:gdLst>
                <a:gd name="T0" fmla="*/ 1511 w 1511"/>
                <a:gd name="T1" fmla="*/ 218 h 1090"/>
                <a:gd name="T2" fmla="*/ 0 w 1511"/>
                <a:gd name="T3" fmla="*/ 1090 h 1090"/>
                <a:gd name="T4" fmla="*/ 0 w 1511"/>
                <a:gd name="T5" fmla="*/ 654 h 1090"/>
                <a:gd name="T6" fmla="*/ 1133 w 1511"/>
                <a:gd name="T7" fmla="*/ 0 h 1090"/>
                <a:gd name="T8" fmla="*/ 1511 w 1511"/>
                <a:gd name="T9" fmla="*/ 218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1" h="1090">
                  <a:moveTo>
                    <a:pt x="1511" y="218"/>
                  </a:moveTo>
                  <a:cubicBezTo>
                    <a:pt x="1199" y="758"/>
                    <a:pt x="623" y="1090"/>
                    <a:pt x="0" y="1090"/>
                  </a:cubicBezTo>
                  <a:lnTo>
                    <a:pt x="0" y="654"/>
                  </a:lnTo>
                  <a:cubicBezTo>
                    <a:pt x="467" y="654"/>
                    <a:pt x="899" y="405"/>
                    <a:pt x="1133" y="0"/>
                  </a:cubicBezTo>
                  <a:lnTo>
                    <a:pt x="1511" y="218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2000"/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72AC9648-E09D-40C0-AA1F-1E9E13CE6C2D}"/>
                </a:ext>
              </a:extLst>
            </p:cNvPr>
            <p:cNvSpPr>
              <a:spLocks/>
            </p:cNvSpPr>
            <p:nvPr/>
          </p:nvSpPr>
          <p:spPr bwMode="gray">
            <a:xfrm rot="1819435">
              <a:off x="4857451" y="3890026"/>
              <a:ext cx="915458" cy="668922"/>
            </a:xfrm>
            <a:custGeom>
              <a:avLst/>
              <a:gdLst>
                <a:gd name="T0" fmla="*/ 1511 w 1511"/>
                <a:gd name="T1" fmla="*/ 1090 h 1090"/>
                <a:gd name="T2" fmla="*/ 0 w 1511"/>
                <a:gd name="T3" fmla="*/ 218 h 1090"/>
                <a:gd name="T4" fmla="*/ 378 w 1511"/>
                <a:gd name="T5" fmla="*/ 0 h 1090"/>
                <a:gd name="T6" fmla="*/ 1511 w 1511"/>
                <a:gd name="T7" fmla="*/ 654 h 1090"/>
                <a:gd name="T8" fmla="*/ 1511 w 1511"/>
                <a:gd name="T9" fmla="*/ 1090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1" h="1090">
                  <a:moveTo>
                    <a:pt x="1511" y="1090"/>
                  </a:moveTo>
                  <a:cubicBezTo>
                    <a:pt x="887" y="1090"/>
                    <a:pt x="311" y="758"/>
                    <a:pt x="0" y="218"/>
                  </a:cubicBezTo>
                  <a:lnTo>
                    <a:pt x="378" y="0"/>
                  </a:lnTo>
                  <a:cubicBezTo>
                    <a:pt x="611" y="405"/>
                    <a:pt x="1043" y="654"/>
                    <a:pt x="1511" y="654"/>
                  </a:cubicBezTo>
                  <a:lnTo>
                    <a:pt x="1511" y="1090"/>
                  </a:lnTo>
                  <a:close/>
                </a:path>
              </a:pathLst>
            </a:custGeom>
            <a:solidFill>
              <a:schemeClr val="accent5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2000"/>
            </a:p>
          </p:txBody>
        </p:sp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CBFF2576-55A9-4C25-BCA8-2D01A895BC82}"/>
                </a:ext>
              </a:extLst>
            </p:cNvPr>
            <p:cNvSpPr>
              <a:spLocks/>
            </p:cNvSpPr>
            <p:nvPr/>
          </p:nvSpPr>
          <p:spPr bwMode="gray">
            <a:xfrm rot="1819435">
              <a:off x="5098962" y="2833388"/>
              <a:ext cx="418939" cy="1070621"/>
            </a:xfrm>
            <a:custGeom>
              <a:avLst/>
              <a:gdLst>
                <a:gd name="T0" fmla="*/ 312 w 690"/>
                <a:gd name="T1" fmla="*/ 1745 h 1745"/>
                <a:gd name="T2" fmla="*/ 312 w 690"/>
                <a:gd name="T3" fmla="*/ 0 h 1745"/>
                <a:gd name="T4" fmla="*/ 690 w 690"/>
                <a:gd name="T5" fmla="*/ 218 h 1745"/>
                <a:gd name="T6" fmla="*/ 690 w 690"/>
                <a:gd name="T7" fmla="*/ 1527 h 1745"/>
                <a:gd name="T8" fmla="*/ 312 w 690"/>
                <a:gd name="T9" fmla="*/ 1745 h 1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0" h="1745">
                  <a:moveTo>
                    <a:pt x="312" y="1745"/>
                  </a:moveTo>
                  <a:cubicBezTo>
                    <a:pt x="0" y="1205"/>
                    <a:pt x="0" y="540"/>
                    <a:pt x="312" y="0"/>
                  </a:cubicBezTo>
                  <a:lnTo>
                    <a:pt x="690" y="218"/>
                  </a:lnTo>
                  <a:cubicBezTo>
                    <a:pt x="456" y="623"/>
                    <a:pt x="456" y="1122"/>
                    <a:pt x="690" y="1527"/>
                  </a:cubicBezTo>
                  <a:lnTo>
                    <a:pt x="312" y="1745"/>
                  </a:lnTo>
                  <a:close/>
                </a:path>
              </a:pathLst>
            </a:custGeom>
            <a:solidFill>
              <a:schemeClr val="accent6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2000"/>
            </a:p>
          </p:txBody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4B1FF53B-359F-41A4-98BD-A747F565B489}"/>
                </a:ext>
              </a:extLst>
            </p:cNvPr>
            <p:cNvSpPr>
              <a:spLocks/>
            </p:cNvSpPr>
            <p:nvPr/>
          </p:nvSpPr>
          <p:spPr bwMode="gray">
            <a:xfrm rot="1819435">
              <a:off x="5600372" y="2620749"/>
              <a:ext cx="915458" cy="667198"/>
            </a:xfrm>
            <a:custGeom>
              <a:avLst/>
              <a:gdLst>
                <a:gd name="T0" fmla="*/ 0 w 1511"/>
                <a:gd name="T1" fmla="*/ 872 h 1090"/>
                <a:gd name="T2" fmla="*/ 1511 w 1511"/>
                <a:gd name="T3" fmla="*/ 0 h 1090"/>
                <a:gd name="T4" fmla="*/ 1511 w 1511"/>
                <a:gd name="T5" fmla="*/ 436 h 1090"/>
                <a:gd name="T6" fmla="*/ 378 w 1511"/>
                <a:gd name="T7" fmla="*/ 1090 h 1090"/>
                <a:gd name="T8" fmla="*/ 0 w 1511"/>
                <a:gd name="T9" fmla="*/ 872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1" h="1090">
                  <a:moveTo>
                    <a:pt x="0" y="872"/>
                  </a:moveTo>
                  <a:cubicBezTo>
                    <a:pt x="311" y="332"/>
                    <a:pt x="887" y="0"/>
                    <a:pt x="1511" y="0"/>
                  </a:cubicBezTo>
                  <a:lnTo>
                    <a:pt x="1511" y="436"/>
                  </a:lnTo>
                  <a:cubicBezTo>
                    <a:pt x="1043" y="436"/>
                    <a:pt x="611" y="685"/>
                    <a:pt x="378" y="1090"/>
                  </a:cubicBezTo>
                  <a:lnTo>
                    <a:pt x="0" y="872"/>
                  </a:lnTo>
                  <a:close/>
                </a:path>
              </a:pathLst>
            </a:custGeom>
            <a:solidFill>
              <a:schemeClr val="accent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200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C63BB89-DAF6-48E0-A1E0-700C707A18FB}"/>
                </a:ext>
              </a:extLst>
            </p:cNvPr>
            <p:cNvSpPr/>
            <p:nvPr/>
          </p:nvSpPr>
          <p:spPr bwMode="gray">
            <a:xfrm>
              <a:off x="5177310" y="2916515"/>
              <a:ext cx="1808870" cy="1808870"/>
            </a:xfrm>
            <a:prstGeom prst="ellipse">
              <a:avLst/>
            </a:prstGeom>
            <a:solidFill>
              <a:schemeClr val="tx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3A42A3D-CDF1-4229-8341-E6B8DB68658B}"/>
                </a:ext>
              </a:extLst>
            </p:cNvPr>
            <p:cNvSpPr/>
            <p:nvPr/>
          </p:nvSpPr>
          <p:spPr bwMode="gray">
            <a:xfrm>
              <a:off x="5295773" y="3022978"/>
              <a:ext cx="1597279" cy="15972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3F02666-0936-44AD-97F5-EAD7205006B9}"/>
                </a:ext>
              </a:extLst>
            </p:cNvPr>
            <p:cNvCxnSpPr>
              <a:cxnSpLocks/>
            </p:cNvCxnSpPr>
            <p:nvPr/>
          </p:nvCxnSpPr>
          <p:spPr bwMode="gray">
            <a:xfrm>
              <a:off x="6081745" y="4759669"/>
              <a:ext cx="0" cy="720150"/>
            </a:xfrm>
            <a:prstGeom prst="line">
              <a:avLst/>
            </a:prstGeom>
            <a:ln w="571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21DA115-063D-4FBF-8080-20957598DF0C}"/>
                </a:ext>
              </a:extLst>
            </p:cNvPr>
            <p:cNvCxnSpPr>
              <a:cxnSpLocks/>
            </p:cNvCxnSpPr>
            <p:nvPr/>
          </p:nvCxnSpPr>
          <p:spPr bwMode="gray">
            <a:xfrm>
              <a:off x="6081745" y="2137350"/>
              <a:ext cx="0" cy="72015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FB7856D4-7A5F-4E34-8C61-2634003283EC}"/>
                </a:ext>
              </a:extLst>
            </p:cNvPr>
            <p:cNvSpPr/>
            <p:nvPr/>
          </p:nvSpPr>
          <p:spPr bwMode="gray">
            <a:xfrm>
              <a:off x="3749668" y="1489650"/>
              <a:ext cx="4664155" cy="4662600"/>
            </a:xfrm>
            <a:prstGeom prst="arc">
              <a:avLst>
                <a:gd name="adj1" fmla="val 17044526"/>
                <a:gd name="adj2" fmla="val 19183544"/>
              </a:avLst>
            </a:prstGeom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sz="2000"/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64971B32-DFD4-4A1A-B578-F50F32CFE504}"/>
                </a:ext>
              </a:extLst>
            </p:cNvPr>
            <p:cNvSpPr/>
            <p:nvPr/>
          </p:nvSpPr>
          <p:spPr bwMode="gray">
            <a:xfrm>
              <a:off x="3749668" y="1489650"/>
              <a:ext cx="4664155" cy="4662600"/>
            </a:xfrm>
            <a:prstGeom prst="arc">
              <a:avLst>
                <a:gd name="adj1" fmla="val 20708598"/>
                <a:gd name="adj2" fmla="val 883275"/>
              </a:avLst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sz="2000"/>
            </a:p>
          </p:txBody>
        </p:sp>
        <p:sp>
          <p:nvSpPr>
            <p:cNvPr id="39" name="Arc 38">
              <a:extLst>
                <a:ext uri="{FF2B5EF4-FFF2-40B4-BE49-F238E27FC236}">
                  <a16:creationId xmlns:a16="http://schemas.microsoft.com/office/drawing/2014/main" id="{5E9DDB52-416F-4A65-97FA-B5691EF87EFD}"/>
                </a:ext>
              </a:extLst>
            </p:cNvPr>
            <p:cNvSpPr/>
            <p:nvPr/>
          </p:nvSpPr>
          <p:spPr bwMode="gray">
            <a:xfrm>
              <a:off x="3749668" y="1489650"/>
              <a:ext cx="4664155" cy="4662600"/>
            </a:xfrm>
            <a:prstGeom prst="arc">
              <a:avLst>
                <a:gd name="adj1" fmla="val 2403526"/>
                <a:gd name="adj2" fmla="val 4479868"/>
              </a:avLst>
            </a:prstGeom>
            <a:ln w="28575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sz="2000"/>
            </a:p>
          </p:txBody>
        </p:sp>
        <p:sp>
          <p:nvSpPr>
            <p:cNvPr id="40" name="Arc 39">
              <a:extLst>
                <a:ext uri="{FF2B5EF4-FFF2-40B4-BE49-F238E27FC236}">
                  <a16:creationId xmlns:a16="http://schemas.microsoft.com/office/drawing/2014/main" id="{05FE7E9E-D988-40BE-9B7A-46C49C14BDBA}"/>
                </a:ext>
              </a:extLst>
            </p:cNvPr>
            <p:cNvSpPr/>
            <p:nvPr/>
          </p:nvSpPr>
          <p:spPr bwMode="gray">
            <a:xfrm>
              <a:off x="3749668" y="1489650"/>
              <a:ext cx="4664155" cy="4662600"/>
            </a:xfrm>
            <a:prstGeom prst="arc">
              <a:avLst>
                <a:gd name="adj1" fmla="val 6328048"/>
                <a:gd name="adj2" fmla="val 8175536"/>
              </a:avLst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sz="2000"/>
            </a:p>
          </p:txBody>
        </p:sp>
        <p:sp>
          <p:nvSpPr>
            <p:cNvPr id="41" name="Arc 40">
              <a:extLst>
                <a:ext uri="{FF2B5EF4-FFF2-40B4-BE49-F238E27FC236}">
                  <a16:creationId xmlns:a16="http://schemas.microsoft.com/office/drawing/2014/main" id="{D4D5BA17-0CB4-46FC-9616-587DD008B609}"/>
                </a:ext>
              </a:extLst>
            </p:cNvPr>
            <p:cNvSpPr/>
            <p:nvPr/>
          </p:nvSpPr>
          <p:spPr bwMode="gray">
            <a:xfrm>
              <a:off x="3749668" y="1489650"/>
              <a:ext cx="4664155" cy="4662600"/>
            </a:xfrm>
            <a:prstGeom prst="arc">
              <a:avLst>
                <a:gd name="adj1" fmla="val 9895905"/>
                <a:gd name="adj2" fmla="val 11683034"/>
              </a:avLst>
            </a:prstGeom>
            <a:ln w="28575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sz="2000"/>
            </a:p>
          </p:txBody>
        </p: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D1ABF9B0-63BE-4A01-A3E0-7C62CB3C419F}"/>
                </a:ext>
              </a:extLst>
            </p:cNvPr>
            <p:cNvSpPr/>
            <p:nvPr/>
          </p:nvSpPr>
          <p:spPr bwMode="gray">
            <a:xfrm>
              <a:off x="3749668" y="1489650"/>
              <a:ext cx="4664155" cy="4662600"/>
            </a:xfrm>
            <a:prstGeom prst="arc">
              <a:avLst>
                <a:gd name="adj1" fmla="val 13333755"/>
                <a:gd name="adj2" fmla="val 15305126"/>
              </a:avLst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E454BDD-8089-4C4A-8AFF-662E91DBD116}"/>
                </a:ext>
              </a:extLst>
            </p:cNvPr>
            <p:cNvSpPr txBox="1"/>
            <p:nvPr/>
          </p:nvSpPr>
          <p:spPr bwMode="gray">
            <a:xfrm>
              <a:off x="5332870" y="3451932"/>
              <a:ext cx="1497750" cy="7786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000" kern="0" dirty="0">
                  <a:latin typeface="Arial" pitchFamily="34" charset="0"/>
                  <a:cs typeface="Arial" pitchFamily="34" charset="0"/>
                </a:rPr>
                <a:t>ODATA Query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ECEAEF6-C7E8-4376-90F3-7CB3C01FB0C2}"/>
                </a:ext>
              </a:extLst>
            </p:cNvPr>
            <p:cNvSpPr/>
            <p:nvPr/>
          </p:nvSpPr>
          <p:spPr bwMode="gray">
            <a:xfrm>
              <a:off x="5452220" y="985720"/>
              <a:ext cx="1259050" cy="125905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2706619-F1F8-4B9A-A4EF-ABDE3A52961C}"/>
                </a:ext>
              </a:extLst>
            </p:cNvPr>
            <p:cNvSpPr/>
            <p:nvPr/>
          </p:nvSpPr>
          <p:spPr bwMode="gray">
            <a:xfrm>
              <a:off x="5553708" y="1087208"/>
              <a:ext cx="1056074" cy="10560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EF938349-D8C7-471E-AE41-CF5A2909F641}"/>
                </a:ext>
              </a:extLst>
            </p:cNvPr>
            <p:cNvGrpSpPr/>
            <p:nvPr/>
          </p:nvGrpSpPr>
          <p:grpSpPr bwMode="gray">
            <a:xfrm>
              <a:off x="3346437" y="2102889"/>
              <a:ext cx="1259050" cy="1259050"/>
              <a:chOff x="3455866" y="2241540"/>
              <a:chExt cx="1159346" cy="1159346"/>
            </a:xfrm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BB9FA7B1-3DDC-4A0E-859D-15843DEDCA83}"/>
                  </a:ext>
                </a:extLst>
              </p:cNvPr>
              <p:cNvSpPr/>
              <p:nvPr/>
            </p:nvSpPr>
            <p:spPr bwMode="gray">
              <a:xfrm>
                <a:off x="3455866" y="2241540"/>
                <a:ext cx="1159346" cy="115934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6"/>
                  </a:gs>
                  <a:gs pos="100000">
                    <a:schemeClr val="accent6">
                      <a:lumMod val="50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2000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64EE9601-1B73-45BA-8C61-15A796F97716}"/>
                  </a:ext>
                </a:extLst>
              </p:cNvPr>
              <p:cNvSpPr/>
              <p:nvPr/>
            </p:nvSpPr>
            <p:spPr bwMode="gray">
              <a:xfrm>
                <a:off x="3549317" y="2334991"/>
                <a:ext cx="972444" cy="9724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2000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7FC2C48-57FF-427A-8663-BDE3E9EE1826}"/>
                </a:ext>
              </a:extLst>
            </p:cNvPr>
            <p:cNvGrpSpPr/>
            <p:nvPr/>
          </p:nvGrpSpPr>
          <p:grpSpPr bwMode="gray">
            <a:xfrm>
              <a:off x="3425248" y="4325152"/>
              <a:ext cx="1259050" cy="1259050"/>
              <a:chOff x="3368778" y="4041080"/>
              <a:chExt cx="1159346" cy="1159346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501912E6-0892-4E56-A139-6E6C5B3170B5}"/>
                  </a:ext>
                </a:extLst>
              </p:cNvPr>
              <p:cNvSpPr/>
              <p:nvPr/>
            </p:nvSpPr>
            <p:spPr bwMode="gray">
              <a:xfrm>
                <a:off x="3368778" y="4041080"/>
                <a:ext cx="1159346" cy="115934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5">
                      <a:lumMod val="50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200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59B9B5C8-503F-48DF-98C9-B3E801ABDD9E}"/>
                  </a:ext>
                </a:extLst>
              </p:cNvPr>
              <p:cNvSpPr/>
              <p:nvPr/>
            </p:nvSpPr>
            <p:spPr bwMode="gray">
              <a:xfrm>
                <a:off x="3462229" y="4134531"/>
                <a:ext cx="972444" cy="9724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2000"/>
              </a:p>
            </p:txBody>
          </p:sp>
        </p:grp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80E3257-B845-4DB5-9E82-94A45E694267}"/>
                </a:ext>
              </a:extLst>
            </p:cNvPr>
            <p:cNvSpPr/>
            <p:nvPr/>
          </p:nvSpPr>
          <p:spPr bwMode="gray">
            <a:xfrm>
              <a:off x="5452220" y="5462752"/>
              <a:ext cx="1259050" cy="1259050"/>
            </a:xfrm>
            <a:prstGeom prst="ellipse">
              <a:avLst/>
            </a:prstGeom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63DCD15-9E46-49B9-AC55-FC30A5C7EF94}"/>
                </a:ext>
              </a:extLst>
            </p:cNvPr>
            <p:cNvSpPr/>
            <p:nvPr/>
          </p:nvSpPr>
          <p:spPr bwMode="gray">
            <a:xfrm>
              <a:off x="5553708" y="5564240"/>
              <a:ext cx="1056074" cy="10560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E9404F6-F92D-44E6-A4E8-11757426CDC7}"/>
                </a:ext>
              </a:extLst>
            </p:cNvPr>
            <p:cNvSpPr/>
            <p:nvPr/>
          </p:nvSpPr>
          <p:spPr bwMode="gray">
            <a:xfrm>
              <a:off x="7583337" y="2102889"/>
              <a:ext cx="1259050" cy="1259050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73645947-641E-4531-BAA4-CCDFEE0E2B06}"/>
                </a:ext>
              </a:extLst>
            </p:cNvPr>
            <p:cNvSpPr/>
            <p:nvPr/>
          </p:nvSpPr>
          <p:spPr bwMode="gray">
            <a:xfrm>
              <a:off x="7684825" y="2204377"/>
              <a:ext cx="1056074" cy="10560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738BBB79-5352-4D82-8FE2-F41A369B4176}"/>
                </a:ext>
              </a:extLst>
            </p:cNvPr>
            <p:cNvSpPr/>
            <p:nvPr/>
          </p:nvSpPr>
          <p:spPr bwMode="gray">
            <a:xfrm>
              <a:off x="7583337" y="4325152"/>
              <a:ext cx="1259050" cy="1259050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995E0E18-9804-4EE4-92CA-94B1ABA906BB}"/>
                </a:ext>
              </a:extLst>
            </p:cNvPr>
            <p:cNvSpPr/>
            <p:nvPr/>
          </p:nvSpPr>
          <p:spPr bwMode="gray">
            <a:xfrm>
              <a:off x="7684825" y="4426640"/>
              <a:ext cx="1056074" cy="10560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54" name="TextBox 53">
              <a:hlinkClick r:id="rId3"/>
              <a:extLst>
                <a:ext uri="{FF2B5EF4-FFF2-40B4-BE49-F238E27FC236}">
                  <a16:creationId xmlns:a16="http://schemas.microsoft.com/office/drawing/2014/main" id="{5DCA1C4A-3731-4FA8-A326-D446440D360F}"/>
                </a:ext>
              </a:extLst>
            </p:cNvPr>
            <p:cNvSpPr txBox="1"/>
            <p:nvPr/>
          </p:nvSpPr>
          <p:spPr bwMode="gray">
            <a:xfrm>
              <a:off x="5541419" y="1681099"/>
              <a:ext cx="1045945" cy="30469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kern="0" dirty="0">
                  <a:solidFill>
                    <a:schemeClr val="accent4"/>
                  </a:solidFill>
                  <a:latin typeface="Arial" pitchFamily="34" charset="0"/>
                  <a:cs typeface="Arial" pitchFamily="34" charset="0"/>
                </a:rPr>
                <a:t>$top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33C379A-08CD-4FE0-9E10-982641F009E8}"/>
                </a:ext>
              </a:extLst>
            </p:cNvPr>
            <p:cNvSpPr txBox="1"/>
            <p:nvPr/>
          </p:nvSpPr>
          <p:spPr bwMode="gray">
            <a:xfrm>
              <a:off x="5678617" y="1135617"/>
              <a:ext cx="806256" cy="406265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algn="ctr"/>
              <a:r>
                <a:rPr lang="en-US" b="1" kern="0" dirty="0">
                  <a:solidFill>
                    <a:schemeClr val="accent1"/>
                  </a:solidFill>
                  <a:latin typeface="Arial Narrow" panose="020B0606020202030204" pitchFamily="34" charset="0"/>
                  <a:cs typeface="Arial" pitchFamily="34" charset="0"/>
                </a:rPr>
                <a:t>02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E951DDA-9E8A-4729-97D1-72343C600538}"/>
                </a:ext>
              </a:extLst>
            </p:cNvPr>
            <p:cNvSpPr txBox="1"/>
            <p:nvPr/>
          </p:nvSpPr>
          <p:spPr bwMode="gray">
            <a:xfrm>
              <a:off x="7689889" y="2726333"/>
              <a:ext cx="1045945" cy="30469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kern="0" dirty="0">
                  <a:latin typeface="Arial" pitchFamily="34" charset="0"/>
                  <a:cs typeface="Arial" pitchFamily="34" charset="0"/>
                  <a:hlinkClick r:id="rId4"/>
                </a:rPr>
                <a:t>$skip</a:t>
              </a:r>
              <a:endParaRPr lang="en-US" kern="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550C84C-BFA7-4DE0-9AA9-80CAA885DD03}"/>
                </a:ext>
              </a:extLst>
            </p:cNvPr>
            <p:cNvSpPr txBox="1"/>
            <p:nvPr/>
          </p:nvSpPr>
          <p:spPr bwMode="gray">
            <a:xfrm>
              <a:off x="7809734" y="2252786"/>
              <a:ext cx="806256" cy="406265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algn="ctr"/>
              <a:r>
                <a:rPr lang="en-US" b="1" kern="0" dirty="0">
                  <a:solidFill>
                    <a:schemeClr val="accent2"/>
                  </a:solidFill>
                  <a:latin typeface="Arial Narrow" panose="020B0606020202030204" pitchFamily="34" charset="0"/>
                  <a:cs typeface="Arial" pitchFamily="34" charset="0"/>
                </a:rPr>
                <a:t>03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0D04FC2-F283-4427-9090-41890CA1F9FD}"/>
                </a:ext>
              </a:extLst>
            </p:cNvPr>
            <p:cNvSpPr txBox="1"/>
            <p:nvPr/>
          </p:nvSpPr>
          <p:spPr bwMode="gray">
            <a:xfrm>
              <a:off x="7689889" y="4963984"/>
              <a:ext cx="1045945" cy="30469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kern="0" dirty="0">
                  <a:latin typeface="Arial" pitchFamily="34" charset="0"/>
                  <a:cs typeface="Arial" pitchFamily="34" charset="0"/>
                  <a:hlinkClick r:id="rId5"/>
                </a:rPr>
                <a:t>$select</a:t>
              </a:r>
              <a:endParaRPr lang="en-US" kern="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2C94F7-1FEB-4299-A9CF-10A1FC33FE24}"/>
                </a:ext>
              </a:extLst>
            </p:cNvPr>
            <p:cNvSpPr txBox="1"/>
            <p:nvPr/>
          </p:nvSpPr>
          <p:spPr bwMode="gray">
            <a:xfrm>
              <a:off x="7809734" y="4490439"/>
              <a:ext cx="806256" cy="406265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algn="ctr"/>
              <a:r>
                <a:rPr lang="en-US" b="1" kern="0" dirty="0">
                  <a:solidFill>
                    <a:schemeClr val="accent3"/>
                  </a:solidFill>
                  <a:latin typeface="Arial Narrow" panose="020B0606020202030204" pitchFamily="34" charset="0"/>
                  <a:cs typeface="Arial" pitchFamily="34" charset="0"/>
                </a:rPr>
                <a:t>04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1E7661F-B828-4524-AFA1-F4638E4D1D4D}"/>
                </a:ext>
              </a:extLst>
            </p:cNvPr>
            <p:cNvSpPr txBox="1"/>
            <p:nvPr/>
          </p:nvSpPr>
          <p:spPr bwMode="gray">
            <a:xfrm>
              <a:off x="5558772" y="6123096"/>
              <a:ext cx="1045945" cy="30469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kern="0" dirty="0">
                  <a:latin typeface="Arial" pitchFamily="34" charset="0"/>
                  <a:cs typeface="Arial" pitchFamily="34" charset="0"/>
                  <a:hlinkClick r:id="rId6"/>
                </a:rPr>
                <a:t>$filter</a:t>
              </a:r>
              <a:endParaRPr lang="en-US" kern="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A305FB8-7ED8-4A32-865B-4B8D8A07D6D3}"/>
                </a:ext>
              </a:extLst>
            </p:cNvPr>
            <p:cNvSpPr txBox="1"/>
            <p:nvPr/>
          </p:nvSpPr>
          <p:spPr bwMode="gray">
            <a:xfrm>
              <a:off x="5678617" y="5628038"/>
              <a:ext cx="806256" cy="406265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algn="ctr"/>
              <a:r>
                <a:rPr lang="en-US" b="1" kern="0" dirty="0">
                  <a:solidFill>
                    <a:schemeClr val="accent4"/>
                  </a:solidFill>
                  <a:latin typeface="Arial Narrow" panose="020B0606020202030204" pitchFamily="34" charset="0"/>
                  <a:cs typeface="Arial" pitchFamily="34" charset="0"/>
                </a:rPr>
                <a:t>05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20FCAEA-EDF2-49DB-8F4D-4F43B540A4A0}"/>
                </a:ext>
              </a:extLst>
            </p:cNvPr>
            <p:cNvSpPr txBox="1"/>
            <p:nvPr/>
          </p:nvSpPr>
          <p:spPr bwMode="gray">
            <a:xfrm>
              <a:off x="3531801" y="4870113"/>
              <a:ext cx="1045945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en-US" sz="1400" kern="0" dirty="0">
                <a:latin typeface="Arial" pitchFamily="34" charset="0"/>
                <a:cs typeface="Arial" pitchFamily="34" charset="0"/>
              </a:endParaRPr>
            </a:p>
            <a:p>
              <a:pPr algn="ctr"/>
              <a:endParaRPr lang="en-US" sz="1400" kern="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3AE4D77-9E0D-4DF1-A567-95AB6B449DB0}"/>
                </a:ext>
              </a:extLst>
            </p:cNvPr>
            <p:cNvSpPr txBox="1"/>
            <p:nvPr/>
          </p:nvSpPr>
          <p:spPr bwMode="gray">
            <a:xfrm>
              <a:off x="3651644" y="4490439"/>
              <a:ext cx="806256" cy="406265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algn="ctr"/>
              <a:r>
                <a:rPr lang="en-US" b="1" kern="0" dirty="0">
                  <a:solidFill>
                    <a:schemeClr val="accent5"/>
                  </a:solidFill>
                  <a:latin typeface="Arial Narrow" panose="020B0606020202030204" pitchFamily="34" charset="0"/>
                  <a:cs typeface="Arial" pitchFamily="34" charset="0"/>
                </a:rPr>
                <a:t>06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3D03ECE-8325-4959-AF64-949AADE689FB}"/>
                </a:ext>
              </a:extLst>
            </p:cNvPr>
            <p:cNvSpPr txBox="1"/>
            <p:nvPr/>
          </p:nvSpPr>
          <p:spPr bwMode="gray">
            <a:xfrm>
              <a:off x="3452990" y="2726333"/>
              <a:ext cx="1045945" cy="30469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kern="0" dirty="0">
                  <a:latin typeface="Arial" pitchFamily="34" charset="0"/>
                  <a:cs typeface="Arial" pitchFamily="34" charset="0"/>
                  <a:hlinkClick r:id="rId7"/>
                </a:rPr>
                <a:t>$format</a:t>
              </a:r>
              <a:endParaRPr lang="en-US" kern="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C41F811-D0D9-4815-849D-9E6092C85CC3}"/>
                </a:ext>
              </a:extLst>
            </p:cNvPr>
            <p:cNvSpPr txBox="1"/>
            <p:nvPr/>
          </p:nvSpPr>
          <p:spPr bwMode="gray">
            <a:xfrm>
              <a:off x="3572834" y="2252786"/>
              <a:ext cx="806256" cy="406265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algn="ctr"/>
              <a:r>
                <a:rPr lang="en-US" b="1" kern="0" dirty="0">
                  <a:solidFill>
                    <a:schemeClr val="accent6"/>
                  </a:solidFill>
                  <a:latin typeface="Arial Narrow" panose="020B0606020202030204" pitchFamily="34" charset="0"/>
                  <a:cs typeface="Arial" pitchFamily="34" charset="0"/>
                </a:rPr>
                <a:t>01</a:t>
              </a: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BEFF856-419E-4B88-907A-3B867BC91ACE}"/>
                </a:ext>
              </a:extLst>
            </p:cNvPr>
            <p:cNvSpPr/>
            <p:nvPr/>
          </p:nvSpPr>
          <p:spPr>
            <a:xfrm>
              <a:off x="6934678" y="4371935"/>
              <a:ext cx="704850" cy="374650"/>
            </a:xfrm>
            <a:custGeom>
              <a:avLst/>
              <a:gdLst>
                <a:gd name="connsiteX0" fmla="*/ 0 w 3219450"/>
                <a:gd name="connsiteY0" fmla="*/ 0 h 1708150"/>
                <a:gd name="connsiteX1" fmla="*/ 3219450 w 3219450"/>
                <a:gd name="connsiteY1" fmla="*/ 1708150 h 170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19450" h="1708150">
                  <a:moveTo>
                    <a:pt x="0" y="0"/>
                  </a:moveTo>
                  <a:lnTo>
                    <a:pt x="3219450" y="1708150"/>
                  </a:lnTo>
                </a:path>
              </a:pathLst>
            </a:cu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sz="200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372D2A6-A7E3-4B99-8E33-17D13F14B6C8}"/>
                </a:ext>
              </a:extLst>
            </p:cNvPr>
            <p:cNvSpPr txBox="1"/>
            <p:nvPr/>
          </p:nvSpPr>
          <p:spPr bwMode="gray">
            <a:xfrm>
              <a:off x="3531801" y="4899846"/>
              <a:ext cx="1005782" cy="30469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kern="0" dirty="0">
                  <a:latin typeface="Arial" pitchFamily="34" charset="0"/>
                  <a:cs typeface="Arial" pitchFamily="34" charset="0"/>
                  <a:hlinkClick r:id="rId8"/>
                </a:rPr>
                <a:t>$expand</a:t>
              </a:r>
              <a:endParaRPr lang="en-US" kern="0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3B17F5B-C45F-41A0-9DAC-516F831138FE}"/>
              </a:ext>
            </a:extLst>
          </p:cNvPr>
          <p:cNvSpPr txBox="1"/>
          <p:nvPr/>
        </p:nvSpPr>
        <p:spPr>
          <a:xfrm>
            <a:off x="258633" y="2200861"/>
            <a:ext cx="2762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0" i="0" dirty="0">
                <a:solidFill>
                  <a:srgbClr val="171717"/>
                </a:solidFill>
                <a:effectLst/>
              </a:rPr>
              <a:t>Returns the results in the specified media format.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2033D1-974B-4560-BACF-BE948DA989EA}"/>
              </a:ext>
            </a:extLst>
          </p:cNvPr>
          <p:cNvSpPr txBox="1"/>
          <p:nvPr/>
        </p:nvSpPr>
        <p:spPr>
          <a:xfrm>
            <a:off x="5791199" y="722669"/>
            <a:ext cx="3655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71717"/>
                </a:solidFill>
                <a:effectLst/>
              </a:rPr>
              <a:t>Sets the page size of results.</a:t>
            </a:r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9AE41F3-1866-486C-A447-BAD221F033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5360" y="1814487"/>
            <a:ext cx="401587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+mn-lt"/>
                <a:cs typeface="Segoe UI" panose="020B0502040204020203" pitchFamily="34" charset="0"/>
              </a:rPr>
              <a:t>Indexes into a result set. Also used by some APIs to implement paging and can be used together with 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+mn-lt"/>
              </a:rPr>
              <a:t>$top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+mn-lt"/>
                <a:cs typeface="Segoe UI" panose="020B0502040204020203" pitchFamily="34" charset="0"/>
              </a:rPr>
              <a:t> to manually page results.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18D348-0306-45CE-9C1C-61A6FA23E442}"/>
              </a:ext>
            </a:extLst>
          </p:cNvPr>
          <p:cNvSpPr txBox="1"/>
          <p:nvPr/>
        </p:nvSpPr>
        <p:spPr>
          <a:xfrm>
            <a:off x="8139991" y="4315281"/>
            <a:ext cx="2546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solidFill>
                  <a:srgbClr val="171717"/>
                </a:solidFill>
                <a:effectLst/>
              </a:rPr>
              <a:t>Filters properties  (columns).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ED2457-1FB1-4BC2-8F46-71E9012FDCC3}"/>
              </a:ext>
            </a:extLst>
          </p:cNvPr>
          <p:cNvSpPr txBox="1"/>
          <p:nvPr/>
        </p:nvSpPr>
        <p:spPr>
          <a:xfrm>
            <a:off x="4572878" y="6127083"/>
            <a:ext cx="3046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Filters results (rows).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04BE4B-F47E-4D02-A960-8F1608B64167}"/>
              </a:ext>
            </a:extLst>
          </p:cNvPr>
          <p:cNvSpPr txBox="1"/>
          <p:nvPr/>
        </p:nvSpPr>
        <p:spPr>
          <a:xfrm>
            <a:off x="758713" y="4422381"/>
            <a:ext cx="2299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b="0" i="0" dirty="0">
                <a:solidFill>
                  <a:srgbClr val="171717"/>
                </a:solidFill>
                <a:effectLst/>
              </a:rPr>
              <a:t>Retrieves related resources.</a:t>
            </a:r>
            <a:endParaRPr lang="en-IN" dirty="0"/>
          </a:p>
        </p:txBody>
      </p:sp>
      <p:sp>
        <p:nvSpPr>
          <p:cNvPr id="72" name="Title 3">
            <a:extLst>
              <a:ext uri="{FF2B5EF4-FFF2-40B4-BE49-F238E27FC236}">
                <a16:creationId xmlns:a16="http://schemas.microsoft.com/office/drawing/2014/main" id="{451257E3-E5AD-4BEA-95A7-8EB287FD0F7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>
                <a:latin typeface="Cooper Black" panose="0208090404030B020404" pitchFamily="18" charset="0"/>
              </a:rPr>
              <a:t>Client Side Query with OData</a:t>
            </a:r>
            <a:endParaRPr lang="en-IN" sz="3600" b="0" i="0" dirty="0">
              <a:effectLst/>
              <a:latin typeface="Cooper Black" panose="0208090404030B020404" pitchFamily="18" charset="0"/>
            </a:endParaRPr>
          </a:p>
        </p:txBody>
      </p:sp>
      <p:sp>
        <p:nvSpPr>
          <p:cNvPr id="73" name="Footer Placeholder 45">
            <a:extLst>
              <a:ext uri="{FF2B5EF4-FFF2-40B4-BE49-F238E27FC236}">
                <a16:creationId xmlns:a16="http://schemas.microsoft.com/office/drawing/2014/main" id="{24F13D66-07C4-47B3-AAA7-FE0A65B67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62837" y="6604650"/>
            <a:ext cx="2585514" cy="14755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Trainer: Anubhav Oberoy &amp; Nishan</a:t>
            </a:r>
          </a:p>
        </p:txBody>
      </p:sp>
    </p:spTree>
    <p:extLst>
      <p:ext uri="{BB962C8B-B14F-4D97-AF65-F5344CB8AC3E}">
        <p14:creationId xmlns:p14="http://schemas.microsoft.com/office/powerpoint/2010/main" val="2900393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4A96EB4B-C045-478C-A530-D8B956130414}"/>
              </a:ext>
            </a:extLst>
          </p:cNvPr>
          <p:cNvSpPr txBox="1">
            <a:spLocks/>
          </p:cNvSpPr>
          <p:nvPr/>
        </p:nvSpPr>
        <p:spPr>
          <a:xfrm>
            <a:off x="137668" y="59491"/>
            <a:ext cx="8469006" cy="53331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en-US" sz="3600" b="1" dirty="0">
                <a:solidFill>
                  <a:prstClr val="black"/>
                </a:solidFill>
                <a:latin typeface="Cooper Black" panose="0208090404030B020404" pitchFamily="18" charset="0"/>
              </a:rPr>
              <a:t>Connection </a:t>
            </a:r>
            <a:r>
              <a:rPr lang="en-US" sz="3600" b="1" dirty="0" err="1">
                <a:solidFill>
                  <a:prstClr val="black"/>
                </a:solidFill>
                <a:latin typeface="Cooper Black" panose="0208090404030B020404" pitchFamily="18" charset="0"/>
              </a:rPr>
              <a:t>WebIde</a:t>
            </a:r>
            <a:endParaRPr lang="en-US" sz="3600" b="1" dirty="0">
              <a:solidFill>
                <a:prstClr val="black"/>
              </a:solidFill>
              <a:latin typeface="Cooper Black" panose="0208090404030B0204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490A75-6F67-43D6-900F-12885A48FC98}"/>
              </a:ext>
            </a:extLst>
          </p:cNvPr>
          <p:cNvSpPr/>
          <p:nvPr/>
        </p:nvSpPr>
        <p:spPr>
          <a:xfrm>
            <a:off x="6970977" y="3615100"/>
            <a:ext cx="1563423" cy="182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SAP Server</a:t>
            </a:r>
          </a:p>
          <a:p>
            <a:pPr algn="ctr"/>
            <a:r>
              <a:rPr lang="en-US" dirty="0"/>
              <a:t>SMICM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3B7B60-643B-4465-918F-F059FC8E5939}"/>
              </a:ext>
            </a:extLst>
          </p:cNvPr>
          <p:cNvSpPr/>
          <p:nvPr/>
        </p:nvSpPr>
        <p:spPr>
          <a:xfrm>
            <a:off x="304800" y="3687495"/>
            <a:ext cx="1353988" cy="1554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SAP WebIDE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EFC0A4-ACAA-43F0-B683-84CE999A58F2}"/>
              </a:ext>
            </a:extLst>
          </p:cNvPr>
          <p:cNvSpPr/>
          <p:nvPr/>
        </p:nvSpPr>
        <p:spPr>
          <a:xfrm>
            <a:off x="981794" y="3919900"/>
            <a:ext cx="1563423" cy="33528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Project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882772E-C80D-44B6-BB3D-6ABC556755D9}"/>
              </a:ext>
            </a:extLst>
          </p:cNvPr>
          <p:cNvSpPr/>
          <p:nvPr/>
        </p:nvSpPr>
        <p:spPr>
          <a:xfrm>
            <a:off x="6400800" y="4392340"/>
            <a:ext cx="274185" cy="2743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FC50514-4AC5-4A2E-8819-5A49679D8D5E}"/>
              </a:ext>
            </a:extLst>
          </p:cNvPr>
          <p:cNvCxnSpPr>
            <a:stCxn id="6" idx="6"/>
            <a:endCxn id="3" idx="1"/>
          </p:cNvCxnSpPr>
          <p:nvPr/>
        </p:nvCxnSpPr>
        <p:spPr>
          <a:xfrm>
            <a:off x="6674985" y="4529500"/>
            <a:ext cx="2959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29E5277-5C46-4E15-8DE4-E35099DB9D2D}"/>
              </a:ext>
            </a:extLst>
          </p:cNvPr>
          <p:cNvSpPr/>
          <p:nvPr/>
        </p:nvSpPr>
        <p:spPr>
          <a:xfrm>
            <a:off x="3352800" y="4529499"/>
            <a:ext cx="1484577" cy="27431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2"/>
              </a:rPr>
              <a:t>destination</a:t>
            </a:r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B1F0FDF-2535-4CAD-8F84-5EB76AD4DED6}"/>
              </a:ext>
            </a:extLst>
          </p:cNvPr>
          <p:cNvCxnSpPr>
            <a:stCxn id="4" idx="3"/>
            <a:endCxn id="8" idx="1"/>
          </p:cNvCxnSpPr>
          <p:nvPr/>
        </p:nvCxnSpPr>
        <p:spPr>
          <a:xfrm>
            <a:off x="1658788" y="4464736"/>
            <a:ext cx="1694012" cy="201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98A4D6-1384-45A1-A5EA-6926B89DF540}"/>
              </a:ext>
            </a:extLst>
          </p:cNvPr>
          <p:cNvCxnSpPr>
            <a:stCxn id="8" idx="3"/>
            <a:endCxn id="6" idx="2"/>
          </p:cNvCxnSpPr>
          <p:nvPr/>
        </p:nvCxnSpPr>
        <p:spPr>
          <a:xfrm flipV="1">
            <a:off x="4837377" y="4529500"/>
            <a:ext cx="1563423" cy="137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C92A2E5-18CB-42E8-A9EC-6C32B2DC8344}"/>
              </a:ext>
            </a:extLst>
          </p:cNvPr>
          <p:cNvSpPr/>
          <p:nvPr/>
        </p:nvSpPr>
        <p:spPr>
          <a:xfrm>
            <a:off x="332141" y="5456598"/>
            <a:ext cx="1295400" cy="54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7609011-68C2-42C0-81C9-7DE1C059A331}"/>
              </a:ext>
            </a:extLst>
          </p:cNvPr>
          <p:cNvSpPr/>
          <p:nvPr/>
        </p:nvSpPr>
        <p:spPr>
          <a:xfrm>
            <a:off x="3528738" y="5422552"/>
            <a:ext cx="1484577" cy="27431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2"/>
              </a:rPr>
              <a:t>destination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E354699-0CDC-4D9A-A69E-6001749F8E38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 flipV="1">
            <a:off x="1627541" y="5559712"/>
            <a:ext cx="1901197" cy="169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25373DD-3D0D-4203-8623-DAF8D48270EF}"/>
              </a:ext>
            </a:extLst>
          </p:cNvPr>
          <p:cNvCxnSpPr>
            <a:stCxn id="12" idx="3"/>
          </p:cNvCxnSpPr>
          <p:nvPr/>
        </p:nvCxnSpPr>
        <p:spPr>
          <a:xfrm flipV="1">
            <a:off x="5013315" y="5097042"/>
            <a:ext cx="1957662" cy="462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ooter Placeholder 45">
            <a:extLst>
              <a:ext uri="{FF2B5EF4-FFF2-40B4-BE49-F238E27FC236}">
                <a16:creationId xmlns:a16="http://schemas.microsoft.com/office/drawing/2014/main" id="{4B08DF3B-138C-4E90-AA9D-79750A45B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62837" y="6604650"/>
            <a:ext cx="2585514" cy="14755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Trainer: Anubhav Oberoy &amp; Nishan</a:t>
            </a:r>
          </a:p>
        </p:txBody>
      </p:sp>
    </p:spTree>
    <p:extLst>
      <p:ext uri="{BB962C8B-B14F-4D97-AF65-F5344CB8AC3E}">
        <p14:creationId xmlns:p14="http://schemas.microsoft.com/office/powerpoint/2010/main" val="2223530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157978" y="3378839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14</a:t>
            </a: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39706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BD910400-D810-4651-9348-3C34EBD37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562298" y="6593882"/>
            <a:ext cx="2612903" cy="278992"/>
          </a:xfrm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Trainer: Anubhav Oberoy &amp; Nishan</a:t>
            </a:r>
          </a:p>
        </p:txBody>
      </p:sp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9794</TotalTime>
  <Words>601</Words>
  <Application>Microsoft Office PowerPoint</Application>
  <PresentationFormat>Widescreen</PresentationFormat>
  <Paragraphs>113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Arial Narrow</vt:lpstr>
      <vt:lpstr>Calibri</vt:lpstr>
      <vt:lpstr>Calibri (Body)</vt:lpstr>
      <vt:lpstr>Calibri Light</vt:lpstr>
      <vt:lpstr>Cooper Black</vt:lpstr>
      <vt:lpstr>Segoe UI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kuldeep singh shekhawat</cp:lastModifiedBy>
  <cp:revision>924</cp:revision>
  <dcterms:created xsi:type="dcterms:W3CDTF">2016-07-10T03:33:26Z</dcterms:created>
  <dcterms:modified xsi:type="dcterms:W3CDTF">2021-09-20T06:34:14Z</dcterms:modified>
</cp:coreProperties>
</file>